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61" r:id="rId6"/>
    <p:sldId id="259" r:id="rId7"/>
    <p:sldId id="260" r:id="rId8"/>
  </p:sldIdLst>
  <p:sldSz cx="14630400" cy="8229600"/>
  <p:notesSz cx="8229600" cy="14630400"/>
  <p:embeddedFontLst>
    <p:embeddedFont>
      <p:font typeface="Noto Sans TC" panose="020B0604020202020204" charset="-128"/>
      <p:regular r:id="rId10"/>
    </p:embeddedFont>
    <p:embeddedFont>
      <p:font typeface="Sora Medium" panose="020B0604020202020204" charset="0"/>
      <p:regular r:id="rId11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0552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97104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9966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Cosol IA</a:t>
            </a:r>
            <a:endParaRPr lang="en-US" sz="3900" b="1" dirty="0">
              <a:solidFill>
                <a:srgbClr val="9966FF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41483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révolution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algorithmique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grâce à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notre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système</a:t>
            </a:r>
            <a:endParaRPr lang="en-US" sz="155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pour la decision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trading</a:t>
            </a:r>
            <a:endParaRPr lang="en-US" sz="155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D5867630-BEF1-8ADB-056F-DC5189F44249}"/>
              </a:ext>
            </a:extLst>
          </p:cNvPr>
          <p:cNvSpPr/>
          <p:nvPr/>
        </p:nvSpPr>
        <p:spPr>
          <a:xfrm>
            <a:off x="12455912" y="7337502"/>
            <a:ext cx="2174488" cy="89209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670" y="1337105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9966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Le marché du GBP/USD : une opportunité phénoménale</a:t>
            </a:r>
            <a:endParaRPr lang="en-US" sz="3900" b="1" dirty="0">
              <a:solidFill>
                <a:srgbClr val="9966FF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728799"/>
            <a:ext cx="41821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$7Md</a:t>
            </a:r>
            <a:endParaRPr lang="en-US" sz="5150" dirty="0"/>
          </a:p>
        </p:txBody>
      </p:sp>
      <p:sp>
        <p:nvSpPr>
          <p:cNvPr id="4" name="Text 2"/>
          <p:cNvSpPr/>
          <p:nvPr/>
        </p:nvSpPr>
        <p:spPr>
          <a:xfrm>
            <a:off x="1644372" y="463176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Volume quotidien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5223986" y="3728799"/>
            <a:ext cx="4182308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~90%</a:t>
            </a:r>
            <a:endParaRPr lang="en-US" sz="5150" dirty="0"/>
          </a:p>
        </p:txBody>
      </p:sp>
      <p:sp>
        <p:nvSpPr>
          <p:cNvPr id="6" name="Text 4"/>
          <p:cNvSpPr/>
          <p:nvPr/>
        </p:nvSpPr>
        <p:spPr>
          <a:xfrm>
            <a:off x="6052423" y="4631769"/>
            <a:ext cx="252531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Des traders perdent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654302" y="3728799"/>
            <a:ext cx="4182308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5j/7</a:t>
            </a:r>
            <a:endParaRPr lang="en-US" sz="5150" dirty="0"/>
          </a:p>
        </p:txBody>
      </p:sp>
      <p:sp>
        <p:nvSpPr>
          <p:cNvPr id="8" name="Text 6"/>
          <p:cNvSpPr/>
          <p:nvPr/>
        </p:nvSpPr>
        <p:spPr>
          <a:xfrm>
            <a:off x="10505003" y="463176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Marché continu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9654302" y="5060990"/>
            <a:ext cx="41823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Marché fermé le week-end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60177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Le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marché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représente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une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opportunité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majeure,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mais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la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complexité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émotionnelle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et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analytique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empêche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la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plupart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des traders de profiter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pleinement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du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marché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 Notre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technologie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vise à changer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cela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de manière </a:t>
            </a:r>
            <a:r>
              <a:rPr lang="en-US" sz="15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radicale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550" dirty="0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E71DD12E-1EC2-1B6B-4C56-C5CBD07F4D66}"/>
              </a:ext>
            </a:extLst>
          </p:cNvPr>
          <p:cNvSpPr/>
          <p:nvPr/>
        </p:nvSpPr>
        <p:spPr>
          <a:xfrm>
            <a:off x="12455912" y="7337502"/>
            <a:ext cx="2174488" cy="89209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5346231A-6B96-CBDE-51C4-53032B6D41E3}"/>
              </a:ext>
            </a:extLst>
          </p:cNvPr>
          <p:cNvSpPr txBox="1"/>
          <p:nvPr/>
        </p:nvSpPr>
        <p:spPr>
          <a:xfrm>
            <a:off x="869796" y="511835"/>
            <a:ext cx="8017726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 err="1">
                <a:solidFill>
                  <a:srgbClr val="9966FF"/>
                </a:solidFill>
                <a:latin typeface="Sora Medium" panose="020B0604020202020204" charset="0"/>
                <a:cs typeface="Sora Medium" panose="020B0604020202020204" charset="0"/>
              </a:rPr>
              <a:t>Répartition</a:t>
            </a:r>
            <a:r>
              <a:rPr lang="en-US" sz="3900" b="1" dirty="0">
                <a:solidFill>
                  <a:srgbClr val="9966FF"/>
                </a:solidFill>
                <a:latin typeface="Sora Medium" panose="020B0604020202020204" charset="0"/>
                <a:cs typeface="Sora Medium" panose="020B0604020202020204" charset="0"/>
              </a:rPr>
              <a:t> </a:t>
            </a:r>
            <a:r>
              <a:rPr lang="en-US" sz="3900" b="1" dirty="0" err="1">
                <a:solidFill>
                  <a:srgbClr val="9966FF"/>
                </a:solidFill>
                <a:latin typeface="Sora Medium" panose="020B0604020202020204" charset="0"/>
                <a:cs typeface="Sora Medium" panose="020B0604020202020204" charset="0"/>
              </a:rPr>
              <a:t>globale</a:t>
            </a:r>
            <a:r>
              <a:rPr lang="en-US" sz="3900" b="1" dirty="0">
                <a:solidFill>
                  <a:srgbClr val="9966FF"/>
                </a:solidFill>
                <a:latin typeface="Sora Medium" panose="020B0604020202020204" charset="0"/>
                <a:cs typeface="Sora Medium" panose="020B0604020202020204" charset="0"/>
              </a:rPr>
              <a:t> du </a:t>
            </a:r>
            <a:r>
              <a:rPr lang="en-US" sz="3900" b="1" dirty="0" err="1">
                <a:solidFill>
                  <a:srgbClr val="9966FF"/>
                </a:solidFill>
                <a:latin typeface="Sora Medium" panose="020B0604020202020204" charset="0"/>
                <a:cs typeface="Sora Medium" panose="020B0604020202020204" charset="0"/>
              </a:rPr>
              <a:t>projet</a:t>
            </a:r>
            <a:endParaRPr lang="en-US" sz="3900" b="1" dirty="0">
              <a:solidFill>
                <a:srgbClr val="9966FF"/>
              </a:solidFill>
              <a:latin typeface="Sora Medium" panose="020B0604020202020204" charset="0"/>
              <a:cs typeface="Sora Medium" panose="020B0604020202020204" charset="0"/>
            </a:endParaRPr>
          </a:p>
        </p:txBody>
      </p:sp>
      <p:pic>
        <p:nvPicPr>
          <p:cNvPr id="5" name="Image 4" descr="Une image contenant texte, capture d’écran, Police, nombre&#10;&#10;Le contenu généré par l’IA peut être incorrect.">
            <a:extLst>
              <a:ext uri="{FF2B5EF4-FFF2-40B4-BE49-F238E27FC236}">
                <a16:creationId xmlns:a16="http://schemas.microsoft.com/office/drawing/2014/main" id="{7974212D-80C1-56EA-8AA3-B401B591E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166" y="1567956"/>
            <a:ext cx="9974067" cy="5963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026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 : coins arrondis 28">
            <a:extLst>
              <a:ext uri="{FF2B5EF4-FFF2-40B4-BE49-F238E27FC236}">
                <a16:creationId xmlns:a16="http://schemas.microsoft.com/office/drawing/2014/main" id="{35F80673-20CB-A127-EFED-1DA6BC50941C}"/>
              </a:ext>
            </a:extLst>
          </p:cNvPr>
          <p:cNvSpPr/>
          <p:nvPr/>
        </p:nvSpPr>
        <p:spPr>
          <a:xfrm>
            <a:off x="12455912" y="7337502"/>
            <a:ext cx="2174488" cy="89209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 0"/>
          <p:cNvSpPr/>
          <p:nvPr/>
        </p:nvSpPr>
        <p:spPr>
          <a:xfrm>
            <a:off x="728424" y="729258"/>
            <a:ext cx="9009817" cy="569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966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L'IA et apprentissage par renforcement</a:t>
            </a:r>
            <a:endParaRPr lang="en-US" sz="3550" b="1" dirty="0">
              <a:solidFill>
                <a:srgbClr val="9966FF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28424" y="1716048"/>
            <a:ext cx="4008239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9966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PPO : Proximal Policy Optimization</a:t>
            </a:r>
            <a:endParaRPr lang="en-US" sz="1750" b="1" dirty="0">
              <a:solidFill>
                <a:srgbClr val="9966FF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28424" y="2167652"/>
            <a:ext cx="6364605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Notre algorithme utilise une technique d'apprentissage par renforcement de pointe pour optimiser les décisions de trading en continu.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7413784" y="1549003"/>
            <a:ext cx="6627019" cy="1327904"/>
          </a:xfrm>
          <a:prstGeom prst="roundRect">
            <a:avLst>
              <a:gd name="adj" fmla="val 2057"/>
            </a:avLst>
          </a:prstGeom>
          <a:solidFill>
            <a:srgbClr val="9966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Text 4"/>
          <p:cNvSpPr/>
          <p:nvPr/>
        </p:nvSpPr>
        <p:spPr>
          <a:xfrm>
            <a:off x="7595830" y="1716048"/>
            <a:ext cx="3872389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RSI : Indicateur technique intégré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5830" y="2167652"/>
            <a:ext cx="6262926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L'IA combine son propre apprentissage avec l'index de force relative (RSI) pour valider les signaux et améliorer la précision.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7303770" y="3064788"/>
            <a:ext cx="22860" cy="4435554"/>
          </a:xfrm>
          <a:prstGeom prst="roundRect">
            <a:avLst>
              <a:gd name="adj" fmla="val 11950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Shape 7"/>
          <p:cNvSpPr/>
          <p:nvPr/>
        </p:nvSpPr>
        <p:spPr>
          <a:xfrm>
            <a:off x="6586954" y="3258145"/>
            <a:ext cx="546259" cy="22860"/>
          </a:xfrm>
          <a:prstGeom prst="roundRect">
            <a:avLst>
              <a:gd name="adj" fmla="val 11950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Shape 8"/>
          <p:cNvSpPr/>
          <p:nvPr/>
        </p:nvSpPr>
        <p:spPr>
          <a:xfrm>
            <a:off x="7110353" y="3064788"/>
            <a:ext cx="409694" cy="40969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Text 9"/>
          <p:cNvSpPr/>
          <p:nvPr/>
        </p:nvSpPr>
        <p:spPr>
          <a:xfrm>
            <a:off x="7178576" y="3098899"/>
            <a:ext cx="273129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4010620" y="3127296"/>
            <a:ext cx="2394109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Collecte de données </a:t>
            </a:r>
            <a:r>
              <a:rPr lang="en-US" sz="175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toutes</a:t>
            </a: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les minutes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97187" y="4320778"/>
            <a:ext cx="546259" cy="22860"/>
          </a:xfrm>
          <a:prstGeom prst="roundRect">
            <a:avLst>
              <a:gd name="adj" fmla="val 11950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Shape 12"/>
          <p:cNvSpPr/>
          <p:nvPr/>
        </p:nvSpPr>
        <p:spPr>
          <a:xfrm>
            <a:off x="7110353" y="4127421"/>
            <a:ext cx="409694" cy="40969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3"/>
          <p:cNvSpPr/>
          <p:nvPr/>
        </p:nvSpPr>
        <p:spPr>
          <a:xfrm>
            <a:off x="7178576" y="4161532"/>
            <a:ext cx="273129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8225671" y="4189928"/>
            <a:ext cx="4359473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Traitement et analyse par l'algorithme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8225671" y="4574738"/>
            <a:ext cx="5676305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 err="1">
                <a:solidFill>
                  <a:schemeClr val="bg1"/>
                </a:solidFill>
                <a:latin typeface="Noto Sans TC" panose="020B0604020202020204" charset="-128"/>
                <a:ea typeface="Noto Sans TC" panose="020B0604020202020204" charset="-128"/>
              </a:rPr>
              <a:t>Aggrégation</a:t>
            </a:r>
            <a:r>
              <a:rPr lang="en-US" sz="1400" dirty="0">
                <a:solidFill>
                  <a:schemeClr val="bg1"/>
                </a:solidFill>
                <a:latin typeface="Noto Sans TC" panose="020B0604020202020204" charset="-128"/>
                <a:ea typeface="Noto Sans TC" panose="020B0604020202020204" charset="-128"/>
              </a:rPr>
              <a:t> des données sur 15 min </a:t>
            </a:r>
          </a:p>
        </p:txBody>
      </p:sp>
      <p:sp>
        <p:nvSpPr>
          <p:cNvPr id="18" name="Shape 16"/>
          <p:cNvSpPr/>
          <p:nvPr/>
        </p:nvSpPr>
        <p:spPr>
          <a:xfrm>
            <a:off x="6586954" y="5247561"/>
            <a:ext cx="546259" cy="22860"/>
          </a:xfrm>
          <a:prstGeom prst="roundRect">
            <a:avLst>
              <a:gd name="adj" fmla="val 11950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9" name="Shape 17"/>
          <p:cNvSpPr/>
          <p:nvPr/>
        </p:nvSpPr>
        <p:spPr>
          <a:xfrm>
            <a:off x="7110353" y="5054203"/>
            <a:ext cx="409694" cy="40969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18"/>
          <p:cNvSpPr/>
          <p:nvPr/>
        </p:nvSpPr>
        <p:spPr>
          <a:xfrm>
            <a:off x="7178576" y="5088315"/>
            <a:ext cx="273129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150" dirty="0"/>
          </a:p>
        </p:txBody>
      </p:sp>
      <p:sp>
        <p:nvSpPr>
          <p:cNvPr id="21" name="Text 19"/>
          <p:cNvSpPr/>
          <p:nvPr/>
        </p:nvSpPr>
        <p:spPr>
          <a:xfrm>
            <a:off x="2974181" y="5116711"/>
            <a:ext cx="3430548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Prédiction : montée ou baisse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28424" y="5501521"/>
            <a:ext cx="5676305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1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RSI comme signal auxiliaire de volatilité</a:t>
            </a:r>
            <a:endParaRPr lang="en-US" sz="1400" dirty="0"/>
          </a:p>
        </p:txBody>
      </p:sp>
      <p:sp>
        <p:nvSpPr>
          <p:cNvPr id="23" name="Shape 21"/>
          <p:cNvSpPr/>
          <p:nvPr/>
        </p:nvSpPr>
        <p:spPr>
          <a:xfrm>
            <a:off x="7497187" y="6174343"/>
            <a:ext cx="546259" cy="22860"/>
          </a:xfrm>
          <a:prstGeom prst="roundRect">
            <a:avLst>
              <a:gd name="adj" fmla="val 119500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Shape 22"/>
          <p:cNvSpPr/>
          <p:nvPr/>
        </p:nvSpPr>
        <p:spPr>
          <a:xfrm>
            <a:off x="7110353" y="5980986"/>
            <a:ext cx="409694" cy="40969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5" name="Text 23"/>
          <p:cNvSpPr/>
          <p:nvPr/>
        </p:nvSpPr>
        <p:spPr>
          <a:xfrm>
            <a:off x="7178576" y="6015097"/>
            <a:ext cx="273129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8225671" y="6043493"/>
            <a:ext cx="227635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Émission du signal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8225671" y="6428303"/>
            <a:ext cx="5676305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BUY / SELL / HOLD avec probabilité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Tracé, diagramme&#10;&#10;Le contenu généré par l’IA peut être incorrect.">
            <a:extLst>
              <a:ext uri="{FF2B5EF4-FFF2-40B4-BE49-F238E27FC236}">
                <a16:creationId xmlns:a16="http://schemas.microsoft.com/office/drawing/2014/main" id="{00D1F357-7642-96B0-76E6-90D4C6440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72" y="512956"/>
            <a:ext cx="6601528" cy="3300764"/>
          </a:xfrm>
          <a:prstGeom prst="rect">
            <a:avLst/>
          </a:prstGeom>
        </p:spPr>
      </p:pic>
      <p:pic>
        <p:nvPicPr>
          <p:cNvPr id="5" name="Image 4" descr="Une image contenant texte, capture d’écran, ligne, Rectangle&#10;&#10;Le contenu généré par l’IA peut être incorrect.">
            <a:extLst>
              <a:ext uri="{FF2B5EF4-FFF2-40B4-BE49-F238E27FC236}">
                <a16:creationId xmlns:a16="http://schemas.microsoft.com/office/drawing/2014/main" id="{051D96A7-0FD7-51B2-3B57-DA40ED1CF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261741"/>
            <a:ext cx="6615443" cy="3307722"/>
          </a:xfrm>
          <a:prstGeom prst="rect">
            <a:avLst/>
          </a:prstGeom>
        </p:spPr>
      </p:pic>
      <p:pic>
        <p:nvPicPr>
          <p:cNvPr id="7" name="Image 6" descr="Une image contenant texte, capture d’écran, Tracé, ligne&#10;&#10;Le contenu généré par l’IA peut être incorrect.">
            <a:extLst>
              <a:ext uri="{FF2B5EF4-FFF2-40B4-BE49-F238E27FC236}">
                <a16:creationId xmlns:a16="http://schemas.microsoft.com/office/drawing/2014/main" id="{3730B68E-7EA0-BE62-3DF7-D97B25FE542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859" r="6495"/>
          <a:stretch>
            <a:fillRect/>
          </a:stretch>
        </p:blipFill>
        <p:spPr>
          <a:xfrm>
            <a:off x="413672" y="4268699"/>
            <a:ext cx="6943131" cy="3300764"/>
          </a:xfrm>
          <a:prstGeom prst="rect">
            <a:avLst/>
          </a:prstGeom>
        </p:spPr>
      </p:pic>
      <p:pic>
        <p:nvPicPr>
          <p:cNvPr id="11" name="Image 10" descr="Une image contenant texte, capture d’écran, diagramme, Tracé">
            <a:extLst>
              <a:ext uri="{FF2B5EF4-FFF2-40B4-BE49-F238E27FC236}">
                <a16:creationId xmlns:a16="http://schemas.microsoft.com/office/drawing/2014/main" id="{1AB83B16-C492-8613-AB92-E4C28F053B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5200" y="512956"/>
            <a:ext cx="6615444" cy="3307722"/>
          </a:xfrm>
          <a:prstGeom prst="rect">
            <a:avLst/>
          </a:prstGeom>
        </p:spPr>
      </p:pic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550B1917-D6D7-66A5-603A-FBE5B4676629}"/>
              </a:ext>
            </a:extLst>
          </p:cNvPr>
          <p:cNvSpPr/>
          <p:nvPr/>
        </p:nvSpPr>
        <p:spPr>
          <a:xfrm>
            <a:off x="12455912" y="7716644"/>
            <a:ext cx="2174488" cy="512956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8112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925" y="571738"/>
            <a:ext cx="9777651" cy="571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966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Performance et précision : les chiffres clés</a:t>
            </a:r>
            <a:endParaRPr lang="en-US" sz="3550" b="1" dirty="0">
              <a:solidFill>
                <a:srgbClr val="9966FF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30925" y="1570553"/>
            <a:ext cx="4249341" cy="602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52%</a:t>
            </a:r>
            <a:endParaRPr lang="en-US" sz="4700" dirty="0"/>
          </a:p>
        </p:txBody>
      </p:sp>
      <p:sp>
        <p:nvSpPr>
          <p:cNvPr id="4" name="Text 2"/>
          <p:cNvSpPr/>
          <p:nvPr/>
        </p:nvSpPr>
        <p:spPr>
          <a:xfrm>
            <a:off x="1713428" y="2390894"/>
            <a:ext cx="2284214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Taux de réussite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190530" y="1570553"/>
            <a:ext cx="4249341" cy="602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+4.81%</a:t>
            </a:r>
            <a:endParaRPr lang="en-US" sz="4700" dirty="0"/>
          </a:p>
        </p:txBody>
      </p:sp>
      <p:sp>
        <p:nvSpPr>
          <p:cNvPr id="6" name="Text 4"/>
          <p:cNvSpPr/>
          <p:nvPr/>
        </p:nvSpPr>
        <p:spPr>
          <a:xfrm>
            <a:off x="6173033" y="2390894"/>
            <a:ext cx="2284214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Rendement</a:t>
            </a:r>
            <a:endParaRPr lang="en-US" sz="1750" dirty="0"/>
          </a:p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Cumulés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50135" y="1570553"/>
            <a:ext cx="4249341" cy="602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-1.81%</a:t>
            </a:r>
            <a:endParaRPr lang="en-US" sz="4700" dirty="0"/>
          </a:p>
        </p:txBody>
      </p:sp>
      <p:sp>
        <p:nvSpPr>
          <p:cNvPr id="8" name="Text 6"/>
          <p:cNvSpPr/>
          <p:nvPr/>
        </p:nvSpPr>
        <p:spPr>
          <a:xfrm>
            <a:off x="10632638" y="2390894"/>
            <a:ext cx="2284214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Perte Max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30925" y="3151108"/>
            <a:ext cx="13168551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Une stratégie robuste et validée : l'IA surpasse le marché en 2024 avec un rendement positif et une maîtrise stricte du risque, prouvant sa capacité de généralisation sans aucun sur-apprentissage.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2846546" y="5089446"/>
            <a:ext cx="2247662" cy="456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3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52%</a:t>
            </a:r>
            <a:endParaRPr lang="en-US" sz="35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968" y="3947398"/>
            <a:ext cx="2741057" cy="2741057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2828330" y="6902291"/>
            <a:ext cx="2284214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Réussite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535954" y="5089446"/>
            <a:ext cx="2247662" cy="456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3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66%</a:t>
            </a:r>
            <a:endParaRPr lang="en-US" sz="3550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9375" y="3947398"/>
            <a:ext cx="2741057" cy="2741057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9374624" y="6902291"/>
            <a:ext cx="257044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Détection des baisses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730925" y="7376993"/>
            <a:ext cx="13168551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Une efficacité redoutable pour éviter les pertes : </a:t>
            </a:r>
            <a:r>
              <a:rPr lang="en-US" sz="14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2/3 des baisses</a:t>
            </a: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sont anticipées par le modèle.</a:t>
            </a:r>
            <a:endParaRPr lang="en-US" sz="1400" dirty="0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18C07C95-133D-B0D0-09D3-FAAFC2A28C51}"/>
              </a:ext>
            </a:extLst>
          </p:cNvPr>
          <p:cNvSpPr/>
          <p:nvPr/>
        </p:nvSpPr>
        <p:spPr>
          <a:xfrm>
            <a:off x="12455912" y="7337502"/>
            <a:ext cx="2174488" cy="89209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4873"/>
            <a:ext cx="13042821" cy="2480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750"/>
              </a:lnSpc>
              <a:buNone/>
            </a:pPr>
            <a:r>
              <a:rPr lang="en-US" sz="7800" dirty="0">
                <a:solidFill>
                  <a:srgbClr val="9966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Rejoignez-nous dans la révolution du trading</a:t>
            </a:r>
            <a:endParaRPr lang="en-US" sz="7800" dirty="0">
              <a:solidFill>
                <a:srgbClr val="9966FF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762494"/>
            <a:ext cx="130428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Nous levons aujourd'hui </a:t>
            </a:r>
            <a:r>
              <a:rPr lang="en-US" sz="1950" b="1" dirty="0">
                <a:solidFill>
                  <a:srgbClr val="9966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500 000€</a:t>
            </a:r>
            <a:r>
              <a:rPr lang="en-US" sz="1950" dirty="0">
                <a:solidFill>
                  <a:srgbClr val="9966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9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pour industrialiser notre système : infrastructure cloud Kubernetes pour scaler en cas de montée en charge, déploiement sur AWS/GCP, et équipe d'ingénieurs ML pour affiner l'algorithme.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4779645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Dans un marché de </a:t>
            </a:r>
            <a:r>
              <a:rPr lang="en-US" sz="15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7 milliards de dollars par jour</a:t>
            </a: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où 90% des traders perdent, notre IA offre un avantage compétitif déterminant. C'est le moment de marquer le futur du trading algorithmique avec nous.</a:t>
            </a:r>
            <a:endParaRPr lang="en-US" sz="15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6258163"/>
            <a:ext cx="1930122" cy="54578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3790" y="702718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Notre équipe : Fondés par traders + dev Python/JS avec MVP opérationnel. Données backtest disponibles sur demande.</a:t>
            </a:r>
            <a:endParaRPr lang="en-US" sz="1550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2114C550-D49E-368F-361C-F5C08BB0FC74}"/>
              </a:ext>
            </a:extLst>
          </p:cNvPr>
          <p:cNvSpPr/>
          <p:nvPr/>
        </p:nvSpPr>
        <p:spPr>
          <a:xfrm>
            <a:off x="12455912" y="7337502"/>
            <a:ext cx="2174488" cy="89209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365</Words>
  <Application>Microsoft Office PowerPoint</Application>
  <PresentationFormat>Personnalisé</PresentationFormat>
  <Paragraphs>52</Paragraphs>
  <Slides>7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Sora Medium</vt:lpstr>
      <vt:lpstr>Noto Sans TC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Solenn COULON</cp:lastModifiedBy>
  <cp:revision>2</cp:revision>
  <dcterms:created xsi:type="dcterms:W3CDTF">2026-02-13T12:30:59Z</dcterms:created>
  <dcterms:modified xsi:type="dcterms:W3CDTF">2026-02-13T14:17:51Z</dcterms:modified>
</cp:coreProperties>
</file>